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502" r:id="rId3"/>
    <p:sldId id="528" r:id="rId4"/>
    <p:sldId id="503" r:id="rId5"/>
    <p:sldId id="498" r:id="rId6"/>
    <p:sldId id="505" r:id="rId7"/>
    <p:sldId id="504" r:id="rId8"/>
    <p:sldId id="506" r:id="rId9"/>
    <p:sldId id="508" r:id="rId10"/>
    <p:sldId id="509" r:id="rId11"/>
    <p:sldId id="507" r:id="rId12"/>
    <p:sldId id="526" r:id="rId13"/>
    <p:sldId id="510" r:id="rId14"/>
    <p:sldId id="511" r:id="rId15"/>
    <p:sldId id="515" r:id="rId16"/>
    <p:sldId id="517" r:id="rId17"/>
    <p:sldId id="516" r:id="rId18"/>
    <p:sldId id="518" r:id="rId19"/>
    <p:sldId id="519" r:id="rId20"/>
    <p:sldId id="520" r:id="rId21"/>
    <p:sldId id="521" r:id="rId22"/>
    <p:sldId id="522" r:id="rId23"/>
    <p:sldId id="523" r:id="rId24"/>
    <p:sldId id="52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9" d="100"/>
          <a:sy n="89" d="100"/>
        </p:scale>
        <p:origin x="249" y="3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4CCD-EA9D-49BF-B5C8-ACDF8DD749B8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935FB-6F2B-41B0-BD4B-6412D0DDE9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2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935FB-6F2B-41B0-BD4B-6412D0DDE9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1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192F0-1F71-EBFC-B2F6-95348EE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EEEB2B-24DD-0116-4F47-CDC8AAA80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5AA5C-0080-E996-CF21-36E4DA8F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B86951-20FF-44E7-07B0-FA8486E5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C3E4DA-4F2A-F5BC-6046-E95E14FD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68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F0892-85FD-428F-50F8-7B2FCC77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73C2C5-AFC9-929B-7D90-2D1E13886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D4662B-E529-D2FA-5C8D-8972166FB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CEB9C9-17B9-B515-7699-DF05ACB6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45DE26-8D7A-84FB-1F67-0EE4CC25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3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049C94-9A9C-ACD6-3B9A-27602DF6D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66AA35-96CD-E7D0-4CF0-0B811D90C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6D3E5-F168-3DB4-24EC-B3777831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347A0-0A6A-6BA2-C59E-85625B9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57DD55-7A6A-81E6-9C3F-42D25BD1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403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53359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6378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6623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485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342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33330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80325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11507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6A1DD-3EFE-636F-9D69-571DC91F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D6982-926E-D4D7-C09E-89EA834E5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2920B-7CDF-9564-980E-E3702E02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E51BC-C0B4-7A2F-3DAF-A9CBC9FA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7AB51-729D-DCF1-494B-DC5411E6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90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880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5523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1677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02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911F8-DAEC-F886-1D55-FF36CD07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A57D42-3856-B319-5C1F-A9EA7D5B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1E5D6F-40F2-B45B-EDE9-F193F292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DAB84A-F4B2-BA8B-5F44-425B641E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9DB9C-6134-C94F-00B9-06B41D93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95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BD784-87DD-C3C9-0844-2A7C59DC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0FABED-57CE-51A7-4347-398F43A2E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69F7A1-EDD9-844D-8E1D-28F8A1FC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026BA4-08DB-8FDB-C558-C2B4EAA80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54F30B-BF38-0FE8-B788-1E44B7BB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C1AFD1-F81F-B830-E055-686766F0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6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EFDF2-EDB6-AF8A-6D51-49166EF7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ECEAD-447C-DCA8-FA1B-F5AEA859F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288942-CB08-DBCD-A4AD-3EC926A7C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28FD67-1D2C-9D77-C968-368B3F495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93EF49-44EB-D2FA-29AC-54632A423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E83C95-D931-265E-A824-1B2C948D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7054D7-DA7E-1ACB-0667-32351F2C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1BEBF4-C4B9-80EC-6592-DCF30588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85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A4396-E872-5FCE-30E9-42CE05F8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15893D-C462-4E5E-14B7-3C4FBC5C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C0DE85-5A27-5E84-8D25-AFEB52C5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E8B748-441E-9DF0-DFB2-D9CAA7D8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67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4E1345-5C3D-446E-EDB2-268A5550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5E755A-5E02-9720-1B4F-B1E64A95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DBC9C-C5FA-1609-9D31-DB05731B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0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67BDD-0DC1-EB7A-D58A-78D44CC7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612ED-E087-EC8F-BBA4-6F4925A9F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3A9B0-6E9B-355F-8972-FEDA8B6AE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40A2A9-ED46-612A-F7AC-188550E4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36A480-65FB-67AA-D4B4-A34862E3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78D284-5267-2BB7-1955-FCE55479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16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D63EA-4E54-D8EE-A267-7FFF28C6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596790-E612-FDB9-82DB-EEF0FCF94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272879-5BED-E6E7-BF06-420F38043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3EF6F6-02C3-B70D-4D1A-C5289C2D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FA0C54-24CC-1BD3-EDDA-64675B5E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6CA3E0-FE42-79EF-0833-D68BF9CF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77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DA8F894-59CD-1E19-12A7-8CA2748C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5DAC89-52BD-8DD2-3FFF-396B4745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EAE732-521B-7B7F-E337-543959D9B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BBD45-748A-4953-9F37-4B072DEE542B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DE581-FE12-9FF6-7CDE-E3DDC484A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D13BB-1B19-E832-987F-669720776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86C74-575F-43CB-91F4-84EF5E552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05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9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5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Body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Representative 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D9EC9E-665D-BF65-FD39-B6569794D56C}"/>
              </a:ext>
            </a:extLst>
          </p:cNvPr>
          <p:cNvSpPr txBox="1"/>
          <p:nvPr/>
        </p:nvSpPr>
        <p:spPr>
          <a:xfrm>
            <a:off x="374073" y="5418417"/>
            <a:ext cx="175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Weitao Xiong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7A11B-96C6-A4ED-1CEA-7A92956704E1}"/>
              </a:ext>
            </a:extLst>
          </p:cNvPr>
          <p:cNvSpPr txBox="1"/>
          <p:nvPr/>
        </p:nvSpPr>
        <p:spPr>
          <a:xfrm>
            <a:off x="9604979" y="5195785"/>
            <a:ext cx="29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Advisor: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Hongfei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Xue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6FB8B9-4DDC-AF7B-BA1D-9FDF3EBB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005" y="5418417"/>
            <a:ext cx="2652741" cy="14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7DEDFD-5B86-44E1-27B8-51801A56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1336B0-0625-577D-7E49-05474D53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5" y="463334"/>
            <a:ext cx="7895565" cy="56940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60F679-0885-EAF3-FC46-9E1ADC81E3E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36AF2C-34E7-F19D-789A-218033FC2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5C98FD-F45F-B121-296F-F644F5AF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403" y="4296701"/>
            <a:ext cx="2978303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9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SMPL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F25B8D-5600-9642-9201-5353BCDF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5760DC-4AB9-2307-11C6-84FD885CF3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7AD4F-4E6A-56EF-9926-5B93488E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3035E1-32EB-C461-3ED6-2F6B3366A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4BE2AC-64B5-46D6-AB91-BE91CA023CB0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11C823-1425-532B-DAF2-D48AA49D2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53" y="994843"/>
            <a:ext cx="6235577" cy="19536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A53641-501C-E5CD-6679-E3E90C003C9A}"/>
              </a:ext>
            </a:extLst>
          </p:cNvPr>
          <p:cNvSpPr txBox="1"/>
          <p:nvPr/>
        </p:nvSpPr>
        <p:spPr>
          <a:xfrm>
            <a:off x="704822" y="884239"/>
            <a:ext cx="765313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SMPL is divided into two sets of parameters: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shape parameters β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pose parameters θ.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D7591A1-0085-A018-1A4E-42A12BBF0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40" y="3314544"/>
            <a:ext cx="5785147" cy="304180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5F7839-CD63-8B01-0308-B71016EED5AD}"/>
              </a:ext>
            </a:extLst>
          </p:cNvPr>
          <p:cNvSpPr txBox="1"/>
          <p:nvPr/>
        </p:nvSpPr>
        <p:spPr>
          <a:xfrm>
            <a:off x="7434470" y="4028661"/>
            <a:ext cx="20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= 23, N = 6980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07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305C9D-5206-E76B-A60C-A08BAABC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126EA-93EB-C016-CE31-8E996FE3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88" y="3764396"/>
            <a:ext cx="3206851" cy="2848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10041E-7E0E-D499-798E-E072C1109DD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4EC02F-A111-7C09-212C-516E597A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4629BC-B382-69C7-C3D0-243B8AA80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712" y="245166"/>
            <a:ext cx="3365827" cy="34147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55C254-DA5A-15A3-D239-22856CCD889D}"/>
              </a:ext>
            </a:extLst>
          </p:cNvPr>
          <p:cNvSpPr txBox="1"/>
          <p:nvPr/>
        </p:nvSpPr>
        <p:spPr>
          <a:xfrm>
            <a:off x="579340" y="926670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human body model has 10 shape parameters and 24x3=72 pose parameters. Therefore, we can represent an SMPL human body using 10+72=82 numbers.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F24070-96D7-7375-A2E7-ACAC513BF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05" y="2999929"/>
            <a:ext cx="6751619" cy="13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1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06F013-7E60-5DB8-1ECF-296C6BB6C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207A8B-0A86-3AF5-0444-7E234C0B71D0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BF82E-9ECA-62BA-B292-8BE4DF95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1D94EC-830C-FA4C-6BE2-094F4BC0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58" y="1066829"/>
            <a:ext cx="5765464" cy="4724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3E3EDC-B255-9B9F-2CC9-5B214F573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83" y="2407804"/>
            <a:ext cx="5499159" cy="33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5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A1A694-5559-C1D9-4983-68CEC90B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170" y="3031056"/>
            <a:ext cx="4457899" cy="35078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15C0F6-AAC9-9AAF-FCC8-5A58A82A63D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AD9720-E977-7485-D98E-52174DF6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4" y="214570"/>
            <a:ext cx="2655206" cy="1657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F9C042-DCDC-D855-46DC-76C7FC47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4" y="1871665"/>
            <a:ext cx="4314603" cy="144888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11EE61-9DC1-EA91-FB98-279BB93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E4729D-CA2F-4D25-D828-2B28D1E75B24}"/>
              </a:ext>
            </a:extLst>
          </p:cNvPr>
          <p:cNvSpPr txBox="1"/>
          <p:nvPr/>
        </p:nvSpPr>
        <p:spPr>
          <a:xfrm>
            <a:off x="2299398" y="1435785"/>
            <a:ext cx="3193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Rodrigues' rotation formula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F63B9B-F97C-8A47-7BC6-827948057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1" y="3462212"/>
            <a:ext cx="5478089" cy="31989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BB9BFE-1728-0925-769D-EA07E83C5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736" y="621649"/>
            <a:ext cx="4643325" cy="18883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167E66-02FF-2FE1-C574-68B413D9C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4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C03B61-326A-12A3-FC61-A45B2025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B5A91A-3CB4-8F0B-6CF7-A986B51CD17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CF36D1-0470-F50D-DCEF-1F1732AD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B4D25B-CAC8-49FF-E511-CB35B220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357" y="19016"/>
            <a:ext cx="8522525" cy="31847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37A5C7-2B9A-2454-DFF7-22290043A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78" y="3428387"/>
            <a:ext cx="4907971" cy="21301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7490D9-4B16-051F-2D54-7F22B8DD5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522" y="3453620"/>
            <a:ext cx="4572235" cy="3048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ECC978-16C0-B2DF-A474-1B0D6505A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522" y="4418757"/>
            <a:ext cx="4559534" cy="3937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328270F-445B-5D06-FEB7-DCCF48F683A9}"/>
              </a:ext>
            </a:extLst>
          </p:cNvPr>
          <p:cNvSpPr txBox="1"/>
          <p:nvPr/>
        </p:nvSpPr>
        <p:spPr>
          <a:xfrm>
            <a:off x="5466522" y="37893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vertex offsets due to varying body shapes.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C95A65-9793-92D4-5E02-525B1F007A37}"/>
              </a:ext>
            </a:extLst>
          </p:cNvPr>
          <p:cNvSpPr txBox="1"/>
          <p:nvPr/>
        </p:nvSpPr>
        <p:spPr>
          <a:xfrm>
            <a:off x="5466522" y="4839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vertex offsets due to varying poses.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8AA8A79-3E74-F610-3208-3DB3E0D18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50" y="5863302"/>
            <a:ext cx="3410125" cy="23496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034434E-0E88-8DD7-6B06-81B4FF4DFB81}"/>
              </a:ext>
            </a:extLst>
          </p:cNvPr>
          <p:cNvSpPr txBox="1"/>
          <p:nvPr/>
        </p:nvSpPr>
        <p:spPr>
          <a:xfrm>
            <a:off x="5466522" y="5775099"/>
            <a:ext cx="48105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mean template shape of the human body mesh at a zero pose. It was obtained from the mean of lots of real humans.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139B9A8-2FEE-777D-B2DA-357183933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9530" y="5475054"/>
            <a:ext cx="2044805" cy="27306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EA7DAD4-7F88-FDC0-5999-4A59558C2FB7}"/>
              </a:ext>
            </a:extLst>
          </p:cNvPr>
          <p:cNvSpPr txBox="1"/>
          <p:nvPr/>
        </p:nvSpPr>
        <p:spPr>
          <a:xfrm>
            <a:off x="669235" y="61171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linear blend skinning function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0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D2B5DC-DEEB-7A05-3A85-32531560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E71614-ABAA-9C78-A52E-7ED3F863089E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6E06F1-E729-683A-B68E-26585792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7C0535-EACF-148A-4181-CE0F7A99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2" y="463334"/>
            <a:ext cx="5480332" cy="2660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FEBE48-E457-EAF3-8572-A5BAEB8E0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12" y="3465513"/>
            <a:ext cx="7277474" cy="25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0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5A0C6F-EDE3-D530-CB84-D9215EC9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A6892D-7063-2B4D-2F75-29F058C53C5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D55554-CDC3-FADC-5AB5-3B4399D0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E5B04E-1E9E-64B9-07B2-78FF393CC70F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blend shapes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C370CF-56A3-AC32-3D89-6C4BE24B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22" y="1141400"/>
            <a:ext cx="5353325" cy="31307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01E9DF-0AF8-EE6D-E174-FD9D300CFC83}"/>
              </a:ext>
            </a:extLst>
          </p:cNvPr>
          <p:cNvSpPr txBox="1"/>
          <p:nvPr/>
        </p:nvSpPr>
        <p:spPr>
          <a:xfrm>
            <a:off x="6828182" y="1736545"/>
            <a:ext cx="4793974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your model has 10,000 vertices and PCA reveals 100 principal shape components, then the matrix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𝑆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be a large 30,000 (3 coordinates for each vertex) by 100-column matrix. Below are 3 vertices 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shapes.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BEB319-A8BE-E241-38EE-1B08CAA00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83" y="4506687"/>
            <a:ext cx="2308132" cy="22147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C729BD-9EAC-8EFB-7A3C-FDD703AB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0AF10E8-DFF2-B041-9522-2FE631997C27}"/>
              </a:ext>
            </a:extLst>
          </p:cNvPr>
          <p:cNvSpPr txBox="1"/>
          <p:nvPr/>
        </p:nvSpPr>
        <p:spPr>
          <a:xfrm>
            <a:off x="704822" y="5067279"/>
            <a:ext cx="59809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was trained by a multi-shape data set which  consists of 1786 registrations of 40 individuals (891 registrations spanning 20 females, and 895 registrations spanning 20 males).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7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22453A-2A38-C083-F388-540C3683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3B2670-7333-045F-C7F9-7A812FE0160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2AA10C-4E2E-BECC-89A1-C5CF37993920}"/>
              </a:ext>
            </a:extLst>
          </p:cNvPr>
          <p:cNvSpPr txBox="1"/>
          <p:nvPr/>
        </p:nvSpPr>
        <p:spPr>
          <a:xfrm>
            <a:off x="6048354" y="1581825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 has the following body measurements: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height 170cm, weight 60kg, waist circumference 80cm.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F205A6-DB5E-F0C2-BEE0-6B90F6C6DDF4}"/>
              </a:ext>
            </a:extLst>
          </p:cNvPr>
          <p:cNvSpPr txBox="1"/>
          <p:nvPr/>
        </p:nvSpPr>
        <p:spPr>
          <a:xfrm>
            <a:off x="6294783" y="28863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</a:t>
            </a:r>
            <a:r>
              <a:rPr lang="zh-CN" alt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=[0.5, −0.3, 0.2]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4C6EE5-F797-AF72-2E7C-FF01D8F0E408}"/>
              </a:ext>
            </a:extLst>
          </p:cNvPr>
          <p:cNvSpPr txBox="1"/>
          <p:nvPr/>
        </p:nvSpPr>
        <p:spPr>
          <a:xfrm>
            <a:off x="6294783" y="3465513"/>
            <a:ext cx="5221356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that relative to the base model, User A's model will increase in the height principal component (positive coefficient), decrease in the weight principal component (negative coefficient), and have a slight increase in the waist component.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1233A5-5E61-934A-D7AB-58CFA63FA5B2}"/>
              </a:ext>
            </a:extLst>
          </p:cNvPr>
          <p:cNvSpPr txBox="1"/>
          <p:nvPr/>
        </p:nvSpPr>
        <p:spPr>
          <a:xfrm>
            <a:off x="536713" y="1011775"/>
            <a:ext cx="8073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𝛽 </a:t>
            </a:r>
            <a:r>
              <a:rPr lang="en-US" altLang="zh-CN" dirty="0"/>
              <a:t>indicates the size of the 10(generally) principal component offsets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B31A049-96A1-2490-583B-BBB99AB9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8F183BB-26FF-101A-DF3E-349F2341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21" y="1975053"/>
            <a:ext cx="3752973" cy="34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Linear Blend Skinning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4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51B952-A06C-7717-B70B-1CFB19F2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D69F7A-8E23-0270-F9B4-CAA8722D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A156A44-041C-57BB-AB2F-DD7C944ECA3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6702FD-212C-6797-1C22-C76F0DDA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802259-422D-FED7-A460-D81C470A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4" y="808161"/>
            <a:ext cx="5385077" cy="56644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8E85DF7-F5F5-5A18-1A10-A613DFB5ED95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blend shapes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B9D027-26DC-21C7-D0CB-BA4E62699886}"/>
              </a:ext>
            </a:extLst>
          </p:cNvPr>
          <p:cNvSpPr txBox="1"/>
          <p:nvPr/>
        </p:nvSpPr>
        <p:spPr>
          <a:xfrm>
            <a:off x="6533321" y="10428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θ ∗ indicates the rest pose. 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4635CAD-C37B-F783-B120-AD1CAF93C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153" y="2004281"/>
            <a:ext cx="1853916" cy="4409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151383A-7A48-80F1-59FF-2CF8EEB33F5C}"/>
              </a:ext>
            </a:extLst>
          </p:cNvPr>
          <p:cNvSpPr txBox="1"/>
          <p:nvPr/>
        </p:nvSpPr>
        <p:spPr>
          <a:xfrm>
            <a:off x="6533321" y="2609817"/>
            <a:ext cx="378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Represents the offset of the joint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6BB7654-2B35-664E-0504-32B933E1F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4" y="3305450"/>
            <a:ext cx="3048157" cy="102875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D43F98C-90B1-B1DF-73F9-C60D727974C1}"/>
              </a:ext>
            </a:extLst>
          </p:cNvPr>
          <p:cNvSpPr txBox="1"/>
          <p:nvPr/>
        </p:nvSpPr>
        <p:spPr>
          <a:xfrm>
            <a:off x="6533164" y="4604690"/>
            <a:ext cx="465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Position = Ration Matrix * Old Position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135B99-4DCD-0925-425D-8D6351D318C0}"/>
              </a:ext>
            </a:extLst>
          </p:cNvPr>
          <p:cNvSpPr txBox="1"/>
          <p:nvPr/>
        </p:nvSpPr>
        <p:spPr>
          <a:xfrm>
            <a:off x="6533164" y="5393365"/>
            <a:ext cx="4363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 was trained by multi-pose data set within 1700 man and 2100 woman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79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5DEAA8-CF09-D10C-EE77-726DF6C9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99EB0B-9AC9-397A-2B47-45F09F8BCDD8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623C4D-A705-7649-F5BD-4F89CF5C9135}"/>
              </a:ext>
            </a:extLst>
          </p:cNvPr>
          <p:cNvSpPr txBox="1"/>
          <p:nvPr/>
        </p:nvSpPr>
        <p:spPr>
          <a:xfrm>
            <a:off x="731768" y="5597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Left Shoulder Joint Rotation Matrix (3x3):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F5EE16-4F83-661E-608D-274278C2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20" y="1005148"/>
            <a:ext cx="1809750" cy="1095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B1411C-0DBA-6270-16E9-1843D79F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768" y="1005148"/>
            <a:ext cx="1809750" cy="10953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ECD0D5-D7B8-E871-4179-84F6FE1D6155}"/>
              </a:ext>
            </a:extLst>
          </p:cNvPr>
          <p:cNvSpPr txBox="1"/>
          <p:nvPr/>
        </p:nvSpPr>
        <p:spPr>
          <a:xfrm>
            <a:off x="6361043" y="557338"/>
            <a:ext cx="4785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Right Shoulder Joint Rotation Matrix (3x3):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ED00E8-E597-5DAD-A807-FF752F26BD08}"/>
              </a:ext>
            </a:extLst>
          </p:cNvPr>
          <p:cNvSpPr txBox="1"/>
          <p:nvPr/>
        </p:nvSpPr>
        <p:spPr>
          <a:xfrm>
            <a:off x="685799" y="2700012"/>
            <a:ext cx="70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Flatten the left shoulder's rotation matrix into a 9-element vector: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28D399-1460-7C0E-C6AF-D02B53650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20" y="3306883"/>
            <a:ext cx="5219700" cy="3619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1EB32DE-AD60-858A-DA2C-B8120BBBF0E8}"/>
              </a:ext>
            </a:extLst>
          </p:cNvPr>
          <p:cNvSpPr txBox="1"/>
          <p:nvPr/>
        </p:nvSpPr>
        <p:spPr>
          <a:xfrm>
            <a:off x="731768" y="4268844"/>
            <a:ext cx="9894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Concatenate both 9-element vectors to form an 18-length pose vector (since we have two joints):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4EBB4-DED4-48E7-0372-7CFDE6FA9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67" y="4875715"/>
            <a:ext cx="10448925" cy="361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B3F0D7-D159-392B-FCCC-4E07FB139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A1D3328-527A-4D3C-E67B-A3F849EFF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86" y="5732892"/>
            <a:ext cx="4677967" cy="38983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99A7866-D834-143F-A0A3-F165ADBBCAD8}"/>
              </a:ext>
            </a:extLst>
          </p:cNvPr>
          <p:cNvSpPr txBox="1"/>
          <p:nvPr/>
        </p:nvSpPr>
        <p:spPr>
          <a:xfrm>
            <a:off x="5446644" y="575818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Matrix has 207</a:t>
            </a:r>
            <a:r>
              <a:rPr lang="zh-CN" altLang="en-US" dirty="0"/>
              <a:t> </a:t>
            </a:r>
            <a:r>
              <a:rPr lang="en-US" altLang="zh-CN" dirty="0"/>
              <a:t>pose blend shapes</a:t>
            </a:r>
          </a:p>
        </p:txBody>
      </p:sp>
    </p:spTree>
    <p:extLst>
      <p:ext uri="{BB962C8B-B14F-4D97-AF65-F5344CB8AC3E}">
        <p14:creationId xmlns:p14="http://schemas.microsoft.com/office/powerpoint/2010/main" val="168849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F3813C-5008-F359-3090-ACC465C5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283825-ED34-E41B-11D4-DCC955B09AA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F12A5-FAAA-59B8-370D-BB09491D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9FCCF0-DBBC-77C8-868E-785BF0DF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FACBDB-B717-3F54-15FF-929A3502D9E2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Location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2AB934-2EC9-389C-304E-55B3A3B5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84" y="1229755"/>
            <a:ext cx="5556536" cy="2927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C37412-0275-0BF0-EA91-5A49A5824542}"/>
              </a:ext>
            </a:extLst>
          </p:cNvPr>
          <p:cNvSpPr txBox="1"/>
          <p:nvPr/>
        </p:nvSpPr>
        <p:spPr>
          <a:xfrm>
            <a:off x="1464365" y="4923676"/>
            <a:ext cx="702365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is the regression matrix, learned from examples of different human bodies in various postures.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matrix.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27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E099AD-737D-BCD8-A5AB-90696D36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1FEB17-31CB-7133-C06E-D5277ADA286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04C27F-01A9-7F67-071C-16058BAF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B0F996-190C-462F-00F4-23BC9DC5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28" y="1246148"/>
            <a:ext cx="5759746" cy="41404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8842A2-0316-C073-3885-25696FEFE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B8E2B7-0A49-2574-51B3-239BCDED0321}"/>
              </a:ext>
            </a:extLst>
          </p:cNvPr>
          <p:cNvSpPr txBox="1"/>
          <p:nvPr/>
        </p:nvSpPr>
        <p:spPr>
          <a:xfrm>
            <a:off x="921402" y="1720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827B95-FD04-C039-4786-F4A84A46A104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Skinning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B3D8EC-349F-3236-99D9-6986A3B6FDA0}"/>
              </a:ext>
            </a:extLst>
          </p:cNvPr>
          <p:cNvSpPr txBox="1"/>
          <p:nvPr/>
        </p:nvSpPr>
        <p:spPr>
          <a:xfrm>
            <a:off x="934473" y="1472658"/>
            <a:ext cx="6363075" cy="12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vertex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𝑗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position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𝑣𝑗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object space (animated mesh) of the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𝑖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bone with transformation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𝑇𝑖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Then, the world space position of vertex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𝑗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given by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915491-BC9F-5B60-C30E-85D8C777F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88" y="1411211"/>
            <a:ext cx="1697727" cy="5854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EB6DA6-48B5-4381-5245-E8CB9028B151}"/>
              </a:ext>
            </a:extLst>
          </p:cNvPr>
          <p:cNvSpPr txBox="1"/>
          <p:nvPr/>
        </p:nvSpPr>
        <p:spPr>
          <a:xfrm>
            <a:off x="969617" y="7102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skin vertex is assigned to exactly one bone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3435321-A541-8487-08DD-D60841792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570" y="3014949"/>
            <a:ext cx="6559865" cy="24873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2711F1-A423-D8FA-BC2C-84F36A814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344" y="5940501"/>
            <a:ext cx="4188315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1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4422515-89E7-C540-7D3D-30644AC49C25}"/>
              </a:ext>
            </a:extLst>
          </p:cNvPr>
          <p:cNvGrpSpPr/>
          <p:nvPr/>
        </p:nvGrpSpPr>
        <p:grpSpPr>
          <a:xfrm>
            <a:off x="846714" y="2291720"/>
            <a:ext cx="3270571" cy="4304194"/>
            <a:chOff x="968960" y="2529418"/>
            <a:chExt cx="3270571" cy="430419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F54667C-4DCF-2DDD-B998-EBD8E7523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960" y="2529418"/>
              <a:ext cx="3270571" cy="430419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4DC0AF5-6E63-4A00-1FC5-FBA24EF8C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6731" y="2881648"/>
              <a:ext cx="432078" cy="398322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57FF0AF4-D459-275D-24DE-07BBF85EFA01}"/>
              </a:ext>
            </a:extLst>
          </p:cNvPr>
          <p:cNvSpPr txBox="1"/>
          <p:nvPr/>
        </p:nvSpPr>
        <p:spPr>
          <a:xfrm>
            <a:off x="605726" y="396583"/>
            <a:ext cx="412582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know the global position, then we can get  joint j in animated mesh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6E20D18-1F37-96C9-2552-12F1781B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213" y="1528525"/>
            <a:ext cx="1933575" cy="5048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E4F7FD1-8D2E-7B80-703D-56D029F12400}"/>
              </a:ext>
            </a:extLst>
          </p:cNvPr>
          <p:cNvSpPr txBox="1"/>
          <p:nvPr/>
        </p:nvSpPr>
        <p:spPr>
          <a:xfrm>
            <a:off x="6308035" y="3965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Skinning Limitations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8C1CDD4-0D41-9109-FC3F-6AB7EC368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485" y="2291720"/>
            <a:ext cx="3496493" cy="238154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1E132C1-2101-BB2E-F07E-40EBEFB68F53}"/>
              </a:ext>
            </a:extLst>
          </p:cNvPr>
          <p:cNvSpPr txBox="1"/>
          <p:nvPr/>
        </p:nvSpPr>
        <p:spPr>
          <a:xfrm>
            <a:off x="6725478" y="1091739"/>
            <a:ext cx="3770243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lead to unrealistic non-smooth deformations near joints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8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827B95-FD04-C039-4786-F4A84A46A104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Blend Skinning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CE590A-05C2-36CC-5474-E372DBC99DD8}"/>
              </a:ext>
            </a:extLst>
          </p:cNvPr>
          <p:cNvSpPr txBox="1"/>
          <p:nvPr/>
        </p:nvSpPr>
        <p:spPr>
          <a:xfrm>
            <a:off x="1080053" y="1065001"/>
            <a:ext cx="60960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each skin vertex to more than one bone.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discontinuity by linearly blending vertices near the joint.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F41EB0-489B-0F0E-FEEE-3C878F8BB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33" y="1088064"/>
            <a:ext cx="2822712" cy="4681872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2A41375-FF29-47E9-2023-26F41A329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53" y="4083173"/>
            <a:ext cx="5844208" cy="2600999"/>
          </a:xfrm>
          <a:prstGeom prst="rect">
            <a:avLst/>
          </a:prstGeom>
          <a:noFill/>
          <a:ln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Where: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is the number of matrices.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is the vertex position.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is the weight associated.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is the transformation matrix.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AD2561E4-11F9-223A-65DD-E4101F7ED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828423"/>
              </p:ext>
            </p:extLst>
          </p:nvPr>
        </p:nvGraphicFramePr>
        <p:xfrm>
          <a:off x="1575521" y="5075489"/>
          <a:ext cx="271670" cy="33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39680" progId="Equation.3">
                  <p:embed/>
                </p:oleObj>
              </mc:Choice>
              <mc:Fallback>
                <p:oleObj name="Equation" r:id="rId5" imgW="114120" imgH="139680" progId="Equation.3">
                  <p:embed/>
                  <p:pic>
                    <p:nvPicPr>
                      <p:cNvPr id="14339" name="Object 3">
                        <a:extLst>
                          <a:ext uri="{FF2B5EF4-FFF2-40B4-BE49-F238E27FC236}">
                            <a16:creationId xmlns:a16="http://schemas.microsoft.com/office/drawing/2014/main" id="{3A871CAD-25AC-1348-71F3-F09BACBF03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521" y="5075489"/>
                        <a:ext cx="271670" cy="333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CD72D16B-13ED-02EA-AF53-9A9269A66D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903146"/>
              </p:ext>
            </p:extLst>
          </p:nvPr>
        </p:nvGraphicFramePr>
        <p:xfrm>
          <a:off x="1505824" y="5345571"/>
          <a:ext cx="411063" cy="53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480" imgH="228600" progId="Equation.3">
                  <p:embed/>
                </p:oleObj>
              </mc:Choice>
              <mc:Fallback>
                <p:oleObj name="Equation" r:id="rId7" imgW="177480" imgH="228600" progId="Equation.3">
                  <p:embed/>
                  <p:pic>
                    <p:nvPicPr>
                      <p:cNvPr id="14340" name="Object 4">
                        <a:extLst>
                          <a:ext uri="{FF2B5EF4-FFF2-40B4-BE49-F238E27FC236}">
                            <a16:creationId xmlns:a16="http://schemas.microsoft.com/office/drawing/2014/main" id="{ECC69689-0C26-0115-01CD-9FC3BDD87B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824" y="5345571"/>
                        <a:ext cx="411063" cy="530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>
            <a:extLst>
              <a:ext uri="{FF2B5EF4-FFF2-40B4-BE49-F238E27FC236}">
                <a16:creationId xmlns:a16="http://schemas.microsoft.com/office/drawing/2014/main" id="{0195BC35-DE19-851E-248A-6F86EB9A0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754743"/>
              </p:ext>
            </p:extLst>
          </p:nvPr>
        </p:nvGraphicFramePr>
        <p:xfrm>
          <a:off x="1505824" y="5885154"/>
          <a:ext cx="392669" cy="39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3">
                  <p:embed/>
                </p:oleObj>
              </mc:Choice>
              <mc:Fallback>
                <p:oleObj name="Equation" r:id="rId9" imgW="228600" imgH="228600" progId="Equation.3">
                  <p:embed/>
                  <p:pic>
                    <p:nvPicPr>
                      <p:cNvPr id="14342" name="Object 6">
                        <a:extLst>
                          <a:ext uri="{FF2B5EF4-FFF2-40B4-BE49-F238E27FC236}">
                            <a16:creationId xmlns:a16="http://schemas.microsoft.com/office/drawing/2014/main" id="{02DE0669-0E26-B5AE-E92A-5DA4D07A1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824" y="5885154"/>
                        <a:ext cx="392669" cy="3926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21595340-8301-9776-74A8-EA3E328BE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309804"/>
              </p:ext>
            </p:extLst>
          </p:nvPr>
        </p:nvGraphicFramePr>
        <p:xfrm>
          <a:off x="1575521" y="4661023"/>
          <a:ext cx="287992" cy="31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14343" name="Object 7">
                        <a:extLst>
                          <a:ext uri="{FF2B5EF4-FFF2-40B4-BE49-F238E27FC236}">
                            <a16:creationId xmlns:a16="http://schemas.microsoft.com/office/drawing/2014/main" id="{E6528064-FA76-028C-A427-7AF8C5CEA1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521" y="4661023"/>
                        <a:ext cx="287992" cy="3161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72C7523D-5103-0F24-81DE-80C4A0FE01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5824" y="3148032"/>
            <a:ext cx="52101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6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2ABE2F-10B5-C193-3ACD-A7A1854C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E58DD6-2173-30ED-C904-3DB24D7EE6E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16AC00-B9BA-A010-CC7E-3434C8D7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79A598-79AE-8903-2296-9BAA0FBF8986}"/>
              </a:ext>
            </a:extLst>
          </p:cNvPr>
          <p:cNvSpPr txBox="1"/>
          <p:nvPr/>
        </p:nvSpPr>
        <p:spPr>
          <a:xfrm>
            <a:off x="720778" y="1178461"/>
            <a:ext cx="6096000" cy="175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vertex can be attached to more than one joint/bone with adjustable weights that control how much each joint affects it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Rarely more than 4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553DBC-81B8-F81C-9E69-FF3E97BB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04" y="926670"/>
            <a:ext cx="4237087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9690C7-D319-0B9D-CA16-9D03E0A2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96187E-1092-F06D-5683-3FB1F116EB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B2E4D1-FEEA-677B-CC1F-106843AE141B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A71E9E-8940-5AF6-3D7A-D9FDCA11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8CFCF2-A02A-C7DD-E445-599D06DB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943" y="1044628"/>
            <a:ext cx="4542934" cy="33215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04496F-7680-A239-88AA-A966879BC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57" y="991620"/>
            <a:ext cx="6697381" cy="42550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8DA8CC-D3AB-36DA-E840-D692433EC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6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9690C7-D319-0B9D-CA16-9D03E0A2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96187E-1092-F06D-5683-3FB1F116EB7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B2E4D1-FEEA-677B-CC1F-106843AE141B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decide Weight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A71E9E-8940-5AF6-3D7A-D9FDCA11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8DA8CC-D3AB-36DA-E840-D692433E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4E13F90-4123-801E-ECA2-85B4B7A6F1C8}"/>
              </a:ext>
            </a:extLst>
          </p:cNvPr>
          <p:cNvSpPr txBox="1"/>
          <p:nvPr/>
        </p:nvSpPr>
        <p:spPr>
          <a:xfrm>
            <a:off x="1166191" y="1245849"/>
            <a:ext cx="60960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Euclidean distance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•Surround the bones with the inner and outer capsules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•If the vertex is inside only one inner capsule, the weight of the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bone is 1, and the rest are 0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4C47D5B-BF9D-9AFF-AD8A-1DCFCB4B2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337" y="3957235"/>
            <a:ext cx="5924854" cy="2203563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9C2359-1146-9132-B7D2-9A9B0C2EA398}"/>
              </a:ext>
            </a:extLst>
          </p:cNvPr>
          <p:cNvCxnSpPr/>
          <p:nvPr/>
        </p:nvCxnSpPr>
        <p:spPr>
          <a:xfrm flipV="1">
            <a:off x="6440557" y="3684104"/>
            <a:ext cx="821634" cy="81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ED1DB20-2189-3BBB-1A9C-35D3D17A8744}"/>
              </a:ext>
            </a:extLst>
          </p:cNvPr>
          <p:cNvCxnSpPr/>
          <p:nvPr/>
        </p:nvCxnSpPr>
        <p:spPr>
          <a:xfrm flipV="1">
            <a:off x="6294783" y="4757530"/>
            <a:ext cx="1782417" cy="30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ED568BD-6C3E-A8DE-60A6-A58F66ED0E17}"/>
              </a:ext>
            </a:extLst>
          </p:cNvPr>
          <p:cNvSpPr txBox="1"/>
          <p:nvPr/>
        </p:nvSpPr>
        <p:spPr>
          <a:xfrm>
            <a:off x="6911009" y="3365917"/>
            <a:ext cx="104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Outer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52792E-6B69-EF8F-1DF6-52FBF3DC3F59}"/>
              </a:ext>
            </a:extLst>
          </p:cNvPr>
          <p:cNvSpPr txBox="1"/>
          <p:nvPr/>
        </p:nvSpPr>
        <p:spPr>
          <a:xfrm>
            <a:off x="8186820" y="4499113"/>
            <a:ext cx="1493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Inner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99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459185-772D-B328-E2AB-E171EF6B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BF9C69-2EA2-FA28-FE2B-616AC0E74B47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CEB7D-6D6E-D8AD-B257-5D6065DB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C61EC5-3F15-1F8D-6F87-958032BDF459}"/>
              </a:ext>
            </a:extLst>
          </p:cNvPr>
          <p:cNvSpPr txBox="1"/>
          <p:nvPr/>
        </p:nvSpPr>
        <p:spPr>
          <a:xfrm>
            <a:off x="1367576" y="1145161"/>
            <a:ext cx="609600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inside multiple inner capsules, compute the distance to each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bone, and set the weights inversely proportional to the distance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normalization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3A4ABF-1CEF-EBEE-0CD2-7205AECA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747" y="2941983"/>
            <a:ext cx="3522023" cy="2533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73E76B-7AD9-9F08-64F3-9794F879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74" y="3177981"/>
            <a:ext cx="4680191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5397</TotalTime>
  <Words>659</Words>
  <Application>Microsoft Office PowerPoint</Application>
  <PresentationFormat>宽屏</PresentationFormat>
  <Paragraphs>94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3113356490@qq.com</cp:lastModifiedBy>
  <cp:revision>22</cp:revision>
  <dcterms:created xsi:type="dcterms:W3CDTF">2024-04-03T11:02:48Z</dcterms:created>
  <dcterms:modified xsi:type="dcterms:W3CDTF">2024-10-18T14:20:58Z</dcterms:modified>
</cp:coreProperties>
</file>